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4" r:id="rId9"/>
    <p:sldId id="265" r:id="rId10"/>
    <p:sldId id="266"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605656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49B4F5-EC65-4E3A-BA44-195B3D37D53E}" type="datetimeFigureOut">
              <a:rPr lang="tr-TR" smtClean="0"/>
              <a:t>12.11.2025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470256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141455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11966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1852513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71842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6975000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215593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1946022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4160152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3540187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49B4F5-EC65-4E3A-BA44-195B3D37D53E}" type="datetimeFigureOut">
              <a:rPr lang="tr-TR" smtClean="0"/>
              <a:t>12.11.2025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2623292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49B4F5-EC65-4E3A-BA44-195B3D37D53E}" type="datetimeFigureOut">
              <a:rPr lang="tr-TR" smtClean="0"/>
              <a:t>12.11.2025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133022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7" name="Date Placeholder 2"/>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180956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2425362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7949B4F5-EC65-4E3A-BA44-195B3D37D53E}" type="datetimeFigureOut">
              <a:rPr lang="tr-TR" smtClean="0"/>
              <a:t>12.11.2025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406388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49B4F5-EC65-4E3A-BA44-195B3D37D53E}" type="datetimeFigureOut">
              <a:rPr lang="tr-TR" smtClean="0"/>
              <a:t>12.11.2025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4CCE21-ABCD-410D-9C0D-BD973DA71D37}" type="slidenum">
              <a:rPr lang="tr-TR" smtClean="0"/>
              <a:t>‹#›</a:t>
            </a:fld>
            <a:endParaRPr lang="tr-TR"/>
          </a:p>
        </p:txBody>
      </p:sp>
    </p:spTree>
    <p:extLst>
      <p:ext uri="{BB962C8B-B14F-4D97-AF65-F5344CB8AC3E}">
        <p14:creationId xmlns:p14="http://schemas.microsoft.com/office/powerpoint/2010/main" val="864753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949B4F5-EC65-4E3A-BA44-195B3D37D53E}" type="datetimeFigureOut">
              <a:rPr lang="tr-TR" smtClean="0"/>
              <a:t>12.11.2025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D4CCE21-ABCD-410D-9C0D-BD973DA71D37}" type="slidenum">
              <a:rPr lang="tr-TR" smtClean="0"/>
              <a:t>‹#›</a:t>
            </a:fld>
            <a:endParaRPr lang="tr-TR"/>
          </a:p>
        </p:txBody>
      </p:sp>
    </p:spTree>
    <p:extLst>
      <p:ext uri="{BB962C8B-B14F-4D97-AF65-F5344CB8AC3E}">
        <p14:creationId xmlns:p14="http://schemas.microsoft.com/office/powerpoint/2010/main" val="3473451082"/>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TAPU SİCİLİ TÜZÜĞÜ </a:t>
            </a:r>
          </a:p>
        </p:txBody>
      </p:sp>
      <p:sp>
        <p:nvSpPr>
          <p:cNvPr id="3" name="Alt Başlık 2"/>
          <p:cNvSpPr>
            <a:spLocks noGrp="1"/>
          </p:cNvSpPr>
          <p:nvPr>
            <p:ph type="subTitle" idx="1"/>
          </p:nvPr>
        </p:nvSpPr>
        <p:spPr/>
        <p:txBody>
          <a:bodyPr/>
          <a:lstStyle/>
          <a:p>
            <a:r>
              <a:rPr lang="tr-TR" dirty="0"/>
              <a:t>Yayımlandığı Resmî Gazetenin Tarihi: 17/8/2013</a:t>
            </a:r>
          </a:p>
        </p:txBody>
      </p:sp>
    </p:spTree>
    <p:extLst>
      <p:ext uri="{BB962C8B-B14F-4D97-AF65-F5344CB8AC3E}">
        <p14:creationId xmlns:p14="http://schemas.microsoft.com/office/powerpoint/2010/main" val="3637213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512341" y="708215"/>
            <a:ext cx="9869595" cy="7774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3600" b="1" dirty="0"/>
              <a:t>Aile Konutu Şerhi</a:t>
            </a:r>
            <a:endParaRPr lang="tr-TR" sz="4800" b="1" dirty="0"/>
          </a:p>
        </p:txBody>
      </p:sp>
      <p:sp>
        <p:nvSpPr>
          <p:cNvPr id="7" name="Metin kutusu 6"/>
          <p:cNvSpPr txBox="1"/>
          <p:nvPr/>
        </p:nvSpPr>
        <p:spPr>
          <a:xfrm>
            <a:off x="512341" y="2256949"/>
            <a:ext cx="10669479" cy="1261884"/>
          </a:xfrm>
          <a:prstGeom prst="rect">
            <a:avLst/>
          </a:prstGeom>
          <a:noFill/>
        </p:spPr>
        <p:txBody>
          <a:bodyPr wrap="square" rtlCol="0">
            <a:spAutoFit/>
          </a:bodyPr>
          <a:lstStyle/>
          <a:p>
            <a:r>
              <a:rPr lang="tr-TR" sz="2400" dirty="0"/>
              <a:t>Aile konutu olarak özgülenen </a:t>
            </a:r>
            <a:r>
              <a:rPr lang="tr-TR" sz="2400" b="1" dirty="0"/>
              <a:t>taşınmazın maliki olmayan eş</a:t>
            </a:r>
            <a:r>
              <a:rPr lang="tr-TR" sz="2400" dirty="0"/>
              <a:t>, tapu kütüğüne konutun </a:t>
            </a:r>
            <a:r>
              <a:rPr lang="tr-TR" sz="2800" b="1" u="sng" dirty="0"/>
              <a:t>aile konutu olduğuna dair şerhin</a:t>
            </a:r>
            <a:r>
              <a:rPr lang="tr-TR" sz="2400" dirty="0"/>
              <a:t> verilmesini isteyebilir.</a:t>
            </a:r>
          </a:p>
        </p:txBody>
      </p:sp>
    </p:spTree>
    <p:extLst>
      <p:ext uri="{BB962C8B-B14F-4D97-AF65-F5344CB8AC3E}">
        <p14:creationId xmlns:p14="http://schemas.microsoft.com/office/powerpoint/2010/main" val="1110345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5530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720571" y="957972"/>
            <a:ext cx="10342486"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4000" b="1" dirty="0"/>
              <a:t>AMAÇ</a:t>
            </a:r>
          </a:p>
        </p:txBody>
      </p:sp>
      <p:sp>
        <p:nvSpPr>
          <p:cNvPr id="7" name="Metin kutusu 6"/>
          <p:cNvSpPr txBox="1"/>
          <p:nvPr/>
        </p:nvSpPr>
        <p:spPr>
          <a:xfrm>
            <a:off x="720571" y="1935332"/>
            <a:ext cx="10669479" cy="954107"/>
          </a:xfrm>
          <a:prstGeom prst="rect">
            <a:avLst/>
          </a:prstGeom>
          <a:noFill/>
        </p:spPr>
        <p:txBody>
          <a:bodyPr wrap="square" rtlCol="0">
            <a:spAutoFit/>
          </a:bodyPr>
          <a:lstStyle/>
          <a:p>
            <a:r>
              <a:rPr lang="tr-TR" sz="2800" dirty="0"/>
              <a:t>Türk Medeni Kanunu’nun öngördüğü </a:t>
            </a:r>
            <a:r>
              <a:rPr lang="tr-TR" sz="2800" b="1" dirty="0"/>
              <a:t>tapu sicillerinin düzenli bir biçimde tutulmasını </a:t>
            </a:r>
            <a:r>
              <a:rPr lang="tr-TR" sz="2800" dirty="0"/>
              <a:t>sağlamaktır.</a:t>
            </a:r>
          </a:p>
        </p:txBody>
      </p:sp>
    </p:spTree>
    <p:extLst>
      <p:ext uri="{BB962C8B-B14F-4D97-AF65-F5344CB8AC3E}">
        <p14:creationId xmlns:p14="http://schemas.microsoft.com/office/powerpoint/2010/main" val="2927398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720571" y="957971"/>
            <a:ext cx="10342486" cy="35785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4000" b="1" dirty="0"/>
              <a:t>TAPU SİCİLİ</a:t>
            </a:r>
          </a:p>
        </p:txBody>
      </p:sp>
      <p:sp>
        <p:nvSpPr>
          <p:cNvPr id="7" name="Metin kutusu 6"/>
          <p:cNvSpPr txBox="1"/>
          <p:nvPr/>
        </p:nvSpPr>
        <p:spPr>
          <a:xfrm>
            <a:off x="720571" y="1935332"/>
            <a:ext cx="10669479" cy="1384995"/>
          </a:xfrm>
          <a:prstGeom prst="rect">
            <a:avLst/>
          </a:prstGeom>
          <a:noFill/>
        </p:spPr>
        <p:txBody>
          <a:bodyPr wrap="square" rtlCol="0">
            <a:spAutoFit/>
          </a:bodyPr>
          <a:lstStyle/>
          <a:p>
            <a:r>
              <a:rPr lang="tr-TR" sz="2800" b="1" dirty="0"/>
              <a:t>Tapu sicili</a:t>
            </a:r>
            <a:r>
              <a:rPr lang="tr-TR" sz="2800" dirty="0"/>
              <a:t>, Devletin sorumluluğu altında, tescil ve açıklık ilkelerine göre taşınmazlar ile üzerindeki hakların durumlarını göstermek üzere tutulan sicildir.</a:t>
            </a:r>
          </a:p>
        </p:txBody>
      </p:sp>
    </p:spTree>
    <p:extLst>
      <p:ext uri="{BB962C8B-B14F-4D97-AF65-F5344CB8AC3E}">
        <p14:creationId xmlns:p14="http://schemas.microsoft.com/office/powerpoint/2010/main" val="164423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720571" y="957971"/>
            <a:ext cx="10342486" cy="35785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4000" b="1" dirty="0"/>
              <a:t>SİCİL BÖLGELERİ</a:t>
            </a:r>
          </a:p>
        </p:txBody>
      </p:sp>
      <p:sp>
        <p:nvSpPr>
          <p:cNvPr id="7" name="Metin kutusu 6"/>
          <p:cNvSpPr txBox="1"/>
          <p:nvPr/>
        </p:nvSpPr>
        <p:spPr>
          <a:xfrm>
            <a:off x="720571" y="1935332"/>
            <a:ext cx="10669479" cy="3970318"/>
          </a:xfrm>
          <a:prstGeom prst="rect">
            <a:avLst/>
          </a:prstGeom>
          <a:noFill/>
        </p:spPr>
        <p:txBody>
          <a:bodyPr wrap="square" rtlCol="0">
            <a:spAutoFit/>
          </a:bodyPr>
          <a:lstStyle/>
          <a:p>
            <a:r>
              <a:rPr lang="tr-TR" sz="2800" dirty="0"/>
              <a:t>Her ilçenin idarî sınırları bir tapu sicili bölgesidir. Taşınmazlar, bulundukları bölgenin tapu siciline kaydedilir.</a:t>
            </a:r>
          </a:p>
          <a:p>
            <a:endParaRPr lang="tr-TR" sz="2800" dirty="0"/>
          </a:p>
          <a:p>
            <a:endParaRPr lang="tr-TR" sz="2800" dirty="0"/>
          </a:p>
          <a:p>
            <a:r>
              <a:rPr lang="tr-TR" sz="2800" dirty="0"/>
              <a:t>Tapu sicili, her mahalle veya köy için ayrı ayrı düzenlenir.</a:t>
            </a:r>
          </a:p>
          <a:p>
            <a:endParaRPr lang="tr-TR" sz="2800" dirty="0"/>
          </a:p>
          <a:p>
            <a:endParaRPr lang="tr-TR" sz="2800" dirty="0"/>
          </a:p>
          <a:p>
            <a:r>
              <a:rPr lang="tr-TR" sz="2800" dirty="0"/>
              <a:t>Taşınmazlara </a:t>
            </a:r>
            <a:r>
              <a:rPr lang="es-ES" sz="2800" dirty="0"/>
              <a:t>Tapu ve Kadastro Genel Müdürlüğü</a:t>
            </a:r>
            <a:r>
              <a:rPr lang="tr-TR" sz="2800" dirty="0"/>
              <a:t> tarafından </a:t>
            </a:r>
            <a:r>
              <a:rPr lang="tr-TR" sz="2800" b="1" dirty="0"/>
              <a:t>Türkiye Cumhuriyeti taşınmaz numarası</a:t>
            </a:r>
            <a:r>
              <a:rPr lang="tr-TR" sz="2800" dirty="0"/>
              <a:t> verilir.</a:t>
            </a:r>
          </a:p>
        </p:txBody>
      </p:sp>
    </p:spTree>
    <p:extLst>
      <p:ext uri="{BB962C8B-B14F-4D97-AF65-F5344CB8AC3E}">
        <p14:creationId xmlns:p14="http://schemas.microsoft.com/office/powerpoint/2010/main" val="1132209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720571" y="957971"/>
            <a:ext cx="10342486" cy="35785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4000" b="1" dirty="0"/>
              <a:t>TAPU SİCİLİNİN UNSURLARI</a:t>
            </a:r>
          </a:p>
        </p:txBody>
      </p:sp>
      <p:sp>
        <p:nvSpPr>
          <p:cNvPr id="7" name="Metin kutusu 6"/>
          <p:cNvSpPr txBox="1"/>
          <p:nvPr/>
        </p:nvSpPr>
        <p:spPr>
          <a:xfrm>
            <a:off x="720571" y="1935332"/>
            <a:ext cx="10669479" cy="954107"/>
          </a:xfrm>
          <a:prstGeom prst="rect">
            <a:avLst/>
          </a:prstGeom>
          <a:noFill/>
        </p:spPr>
        <p:txBody>
          <a:bodyPr wrap="square" rtlCol="0">
            <a:spAutoFit/>
          </a:bodyPr>
          <a:lstStyle/>
          <a:p>
            <a:r>
              <a:rPr lang="tr-TR" sz="2800" dirty="0"/>
              <a:t>Tapu sicili, aşağıda belirtilen ana ve yardımcı sicillerden oluşur:</a:t>
            </a:r>
          </a:p>
        </p:txBody>
      </p:sp>
      <p:sp>
        <p:nvSpPr>
          <p:cNvPr id="2" name="Dikdörtgen 1"/>
          <p:cNvSpPr/>
          <p:nvPr/>
        </p:nvSpPr>
        <p:spPr>
          <a:xfrm>
            <a:off x="6723356" y="3228438"/>
            <a:ext cx="4151790" cy="2000548"/>
          </a:xfrm>
          <a:prstGeom prst="rect">
            <a:avLst/>
          </a:prstGeom>
        </p:spPr>
        <p:txBody>
          <a:bodyPr wrap="square">
            <a:spAutoFit/>
          </a:bodyPr>
          <a:lstStyle/>
          <a:p>
            <a:r>
              <a:rPr lang="tr-TR" sz="2800" b="1" dirty="0">
                <a:solidFill>
                  <a:schemeClr val="accent3">
                    <a:lumMod val="60000"/>
                    <a:lumOff val="40000"/>
                  </a:schemeClr>
                </a:solidFill>
              </a:rPr>
              <a:t>Yardımcı siciller:</a:t>
            </a:r>
          </a:p>
          <a:p>
            <a:pPr marL="342900" indent="-342900">
              <a:buAutoNum type="alphaLcParenR"/>
            </a:pPr>
            <a:r>
              <a:rPr lang="tr-TR" sz="2400" dirty="0"/>
              <a:t>Aziller sicili,</a:t>
            </a:r>
          </a:p>
          <a:p>
            <a:pPr marL="342900" indent="-342900">
              <a:buAutoNum type="alphaLcParenR"/>
            </a:pPr>
            <a:r>
              <a:rPr lang="tr-TR" sz="2400" dirty="0"/>
              <a:t>Düzeltmeler sicili,</a:t>
            </a:r>
          </a:p>
          <a:p>
            <a:pPr marL="342900" indent="-342900">
              <a:buAutoNum type="alphaLcParenR"/>
            </a:pPr>
            <a:r>
              <a:rPr lang="tr-TR" sz="2400" dirty="0"/>
              <a:t>Kamu orta malları sicili,</a:t>
            </a:r>
          </a:p>
          <a:p>
            <a:pPr marL="342900" indent="-342900">
              <a:buAutoNum type="alphaLcParenR"/>
            </a:pPr>
            <a:r>
              <a:rPr lang="tr-TR" sz="2400" dirty="0"/>
              <a:t>Tapu envanter defteri.</a:t>
            </a:r>
          </a:p>
        </p:txBody>
      </p:sp>
      <p:sp>
        <p:nvSpPr>
          <p:cNvPr id="3" name="Dikdörtgen 2"/>
          <p:cNvSpPr/>
          <p:nvPr/>
        </p:nvSpPr>
        <p:spPr>
          <a:xfrm>
            <a:off x="720571" y="3228438"/>
            <a:ext cx="5129813" cy="2739211"/>
          </a:xfrm>
          <a:prstGeom prst="rect">
            <a:avLst/>
          </a:prstGeom>
        </p:spPr>
        <p:txBody>
          <a:bodyPr wrap="square">
            <a:spAutoFit/>
          </a:bodyPr>
          <a:lstStyle/>
          <a:p>
            <a:r>
              <a:rPr lang="tr-TR" sz="2800" b="1" dirty="0">
                <a:solidFill>
                  <a:schemeClr val="accent3">
                    <a:lumMod val="60000"/>
                    <a:lumOff val="40000"/>
                  </a:schemeClr>
                </a:solidFill>
              </a:rPr>
              <a:t>Ana siciller:</a:t>
            </a:r>
          </a:p>
          <a:p>
            <a:pPr marL="514350" indent="-514350">
              <a:buAutoNum type="alphaLcParenR"/>
            </a:pPr>
            <a:r>
              <a:rPr lang="tr-TR" sz="2400" dirty="0"/>
              <a:t>Tapu kütüğü,</a:t>
            </a:r>
          </a:p>
          <a:p>
            <a:pPr marL="514350" indent="-514350">
              <a:buAutoNum type="alphaLcParenR"/>
            </a:pPr>
            <a:r>
              <a:rPr lang="tr-TR" sz="2400" dirty="0"/>
              <a:t>Kat mülkiyeti kütüğü, </a:t>
            </a:r>
          </a:p>
          <a:p>
            <a:pPr marL="514350" indent="-514350">
              <a:buAutoNum type="alphaLcParenR"/>
            </a:pPr>
            <a:r>
              <a:rPr lang="tr-TR" sz="2400" dirty="0"/>
              <a:t>Yevmiye defteri,</a:t>
            </a:r>
          </a:p>
          <a:p>
            <a:pPr marL="514350" indent="-514350">
              <a:buAutoNum type="alphaLcParenR"/>
            </a:pPr>
            <a:r>
              <a:rPr lang="tr-TR" sz="2400" dirty="0"/>
              <a:t>Resmî belgeler (resmî senet, mahkeme kararı ve diğerleri),</a:t>
            </a:r>
          </a:p>
          <a:p>
            <a:pPr marL="514350" indent="-514350">
              <a:buAutoNum type="alphaLcParenR"/>
            </a:pPr>
            <a:r>
              <a:rPr lang="tr-TR" sz="2400" dirty="0"/>
              <a:t>Plân. </a:t>
            </a:r>
          </a:p>
        </p:txBody>
      </p:sp>
    </p:spTree>
    <p:extLst>
      <p:ext uri="{BB962C8B-B14F-4D97-AF65-F5344CB8AC3E}">
        <p14:creationId xmlns:p14="http://schemas.microsoft.com/office/powerpoint/2010/main" val="3174742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720571" y="1073381"/>
            <a:ext cx="10342486" cy="35785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nl-NL" sz="3600" b="1" dirty="0"/>
              <a:t>Tapu </a:t>
            </a:r>
            <a:r>
              <a:rPr lang="tr-TR" sz="3600" b="1" dirty="0"/>
              <a:t>S</a:t>
            </a:r>
            <a:r>
              <a:rPr lang="nl-NL" sz="3600" b="1" dirty="0"/>
              <a:t>iciline </a:t>
            </a:r>
            <a:r>
              <a:rPr lang="tr-TR" sz="3600" b="1" dirty="0"/>
              <a:t>K</a:t>
            </a:r>
            <a:r>
              <a:rPr lang="nl-NL" sz="3600" b="1" dirty="0"/>
              <a:t>aydı </a:t>
            </a:r>
            <a:r>
              <a:rPr lang="tr-TR" sz="3600" b="1" dirty="0"/>
              <a:t>G</a:t>
            </a:r>
            <a:r>
              <a:rPr lang="nl-NL" sz="3600" b="1" dirty="0"/>
              <a:t>ereken </a:t>
            </a:r>
            <a:r>
              <a:rPr lang="tr-TR" sz="3600" b="1" dirty="0"/>
              <a:t>T</a:t>
            </a:r>
            <a:r>
              <a:rPr lang="nl-NL" sz="3600" b="1" dirty="0"/>
              <a:t>aşınmazlar</a:t>
            </a:r>
            <a:endParaRPr lang="tr-TR" sz="3600" b="1" dirty="0"/>
          </a:p>
        </p:txBody>
      </p:sp>
      <p:sp>
        <p:nvSpPr>
          <p:cNvPr id="7" name="Metin kutusu 6"/>
          <p:cNvSpPr txBox="1"/>
          <p:nvPr/>
        </p:nvSpPr>
        <p:spPr>
          <a:xfrm>
            <a:off x="720571" y="1935332"/>
            <a:ext cx="10669479" cy="1384995"/>
          </a:xfrm>
          <a:prstGeom prst="rect">
            <a:avLst/>
          </a:prstGeom>
          <a:noFill/>
        </p:spPr>
        <p:txBody>
          <a:bodyPr wrap="square" rtlCol="0">
            <a:spAutoFit/>
          </a:bodyPr>
          <a:lstStyle/>
          <a:p>
            <a:pPr marL="514350" indent="-514350">
              <a:buAutoNum type="alphaLcParenR"/>
            </a:pPr>
            <a:r>
              <a:rPr lang="tr-TR" sz="2800" dirty="0"/>
              <a:t>Arazi,</a:t>
            </a:r>
          </a:p>
          <a:p>
            <a:pPr marL="514350" indent="-514350">
              <a:buAutoNum type="alphaLcParenR"/>
            </a:pPr>
            <a:r>
              <a:rPr lang="tr-TR" sz="2800" dirty="0"/>
              <a:t>Bağımsız ve sürekli haklar,</a:t>
            </a:r>
          </a:p>
          <a:p>
            <a:pPr marL="514350" indent="-514350">
              <a:buAutoNum type="alphaLcParenR"/>
            </a:pPr>
            <a:r>
              <a:rPr lang="tr-TR" sz="2800" dirty="0"/>
              <a:t>Kat mülkiyetine konu olan bağımsız bölümler.</a:t>
            </a:r>
          </a:p>
        </p:txBody>
      </p:sp>
    </p:spTree>
    <p:extLst>
      <p:ext uri="{BB962C8B-B14F-4D97-AF65-F5344CB8AC3E}">
        <p14:creationId xmlns:p14="http://schemas.microsoft.com/office/powerpoint/2010/main" val="130208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3585099" y="380923"/>
            <a:ext cx="10342486" cy="35785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b="1" dirty="0"/>
              <a:t>a)</a:t>
            </a:r>
            <a:r>
              <a:rPr lang="tr-TR" sz="3600" b="1" dirty="0"/>
              <a:t> ARAZİ</a:t>
            </a:r>
          </a:p>
        </p:txBody>
      </p:sp>
      <p:sp>
        <p:nvSpPr>
          <p:cNvPr id="7" name="Metin kutusu 6"/>
          <p:cNvSpPr txBox="1"/>
          <p:nvPr/>
        </p:nvSpPr>
        <p:spPr>
          <a:xfrm>
            <a:off x="512341" y="943054"/>
            <a:ext cx="10669479" cy="830997"/>
          </a:xfrm>
          <a:prstGeom prst="rect">
            <a:avLst/>
          </a:prstGeom>
          <a:noFill/>
        </p:spPr>
        <p:txBody>
          <a:bodyPr wrap="square" rtlCol="0">
            <a:spAutoFit/>
          </a:bodyPr>
          <a:lstStyle/>
          <a:p>
            <a:r>
              <a:rPr lang="tr-TR" sz="2400" dirty="0"/>
              <a:t>Arazi, sınırları hukukî ve geometrik yöntemlerle belirlenmiş yeryüzü parçasıdır.</a:t>
            </a:r>
          </a:p>
        </p:txBody>
      </p:sp>
      <p:sp>
        <p:nvSpPr>
          <p:cNvPr id="4" name="Alt Başlık 2"/>
          <p:cNvSpPr txBox="1">
            <a:spLocks/>
          </p:cNvSpPr>
          <p:nvPr/>
        </p:nvSpPr>
        <p:spPr>
          <a:xfrm>
            <a:off x="512340" y="1897161"/>
            <a:ext cx="6558415" cy="7319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b="1" dirty="0"/>
              <a:t>b)</a:t>
            </a:r>
            <a:r>
              <a:rPr lang="tr-TR" sz="3600" b="1" dirty="0"/>
              <a:t> Bağımsız ve Sürekli Haklar</a:t>
            </a:r>
          </a:p>
        </p:txBody>
      </p:sp>
      <p:sp>
        <p:nvSpPr>
          <p:cNvPr id="6" name="Metin kutusu 5"/>
          <p:cNvSpPr txBox="1"/>
          <p:nvPr/>
        </p:nvSpPr>
        <p:spPr>
          <a:xfrm>
            <a:off x="579422" y="2459292"/>
            <a:ext cx="11371152" cy="1200329"/>
          </a:xfrm>
          <a:prstGeom prst="rect">
            <a:avLst/>
          </a:prstGeom>
          <a:noFill/>
        </p:spPr>
        <p:txBody>
          <a:bodyPr wrap="square" rtlCol="0">
            <a:spAutoFit/>
          </a:bodyPr>
          <a:lstStyle/>
          <a:p>
            <a:r>
              <a:rPr lang="tr-TR" sz="2400" dirty="0"/>
              <a:t>Süresiz veya en az otuz yıl süreli olan ve tasarrufları kısıtlanmayan ve izne tâbi kılınmayan bağımsız ve sürekli irtifak hakları, hak sahibinin yazılı istemi üzerine tapu kütüğünün ayrı bir sayfasına taşınmaz olarak tescil edilir.</a:t>
            </a:r>
          </a:p>
        </p:txBody>
      </p:sp>
      <p:sp>
        <p:nvSpPr>
          <p:cNvPr id="8" name="Metin kutusu 7"/>
          <p:cNvSpPr txBox="1"/>
          <p:nvPr/>
        </p:nvSpPr>
        <p:spPr>
          <a:xfrm>
            <a:off x="579422" y="3865734"/>
            <a:ext cx="10669479" cy="830997"/>
          </a:xfrm>
          <a:prstGeom prst="rect">
            <a:avLst/>
          </a:prstGeom>
          <a:noFill/>
        </p:spPr>
        <p:txBody>
          <a:bodyPr wrap="square" rtlCol="0">
            <a:spAutoFit/>
          </a:bodyPr>
          <a:lstStyle/>
          <a:p>
            <a:r>
              <a:rPr lang="tr-TR" sz="2400" b="1" dirty="0">
                <a:solidFill>
                  <a:srgbClr val="FFFF00"/>
                </a:solidFill>
              </a:rPr>
              <a:t>İrtifak Hakkı</a:t>
            </a:r>
            <a:r>
              <a:rPr lang="tr-TR" sz="2400" b="1" dirty="0"/>
              <a:t>: </a:t>
            </a:r>
            <a:r>
              <a:rPr lang="tr-TR" sz="2400" dirty="0"/>
              <a:t>Bir kişinin başka bir taşınmaz üzerinde belirli bir hakka sahip olmasıdır. Örneğin: Bir komşunun başka komşunun arazisinden geçmesi</a:t>
            </a:r>
          </a:p>
        </p:txBody>
      </p:sp>
      <p:sp>
        <p:nvSpPr>
          <p:cNvPr id="9" name="Alt Başlık 2"/>
          <p:cNvSpPr txBox="1">
            <a:spLocks/>
          </p:cNvSpPr>
          <p:nvPr/>
        </p:nvSpPr>
        <p:spPr>
          <a:xfrm>
            <a:off x="512340" y="5156945"/>
            <a:ext cx="6558415" cy="7319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b="1" dirty="0"/>
              <a:t>c)</a:t>
            </a:r>
            <a:r>
              <a:rPr lang="tr-TR" sz="3600" b="1" dirty="0"/>
              <a:t> Bağımsız ve Sürekli Haklar</a:t>
            </a:r>
          </a:p>
        </p:txBody>
      </p:sp>
      <p:sp>
        <p:nvSpPr>
          <p:cNvPr id="2" name="Dikdörtgen 1"/>
          <p:cNvSpPr/>
          <p:nvPr/>
        </p:nvSpPr>
        <p:spPr>
          <a:xfrm>
            <a:off x="743547" y="5701481"/>
            <a:ext cx="10917316" cy="830997"/>
          </a:xfrm>
          <a:prstGeom prst="rect">
            <a:avLst/>
          </a:prstGeom>
        </p:spPr>
        <p:txBody>
          <a:bodyPr wrap="square">
            <a:spAutoFit/>
          </a:bodyPr>
          <a:lstStyle/>
          <a:p>
            <a:r>
              <a:rPr lang="tr-TR" sz="2400" dirty="0"/>
              <a:t>Ana taşınmazın bağımsız mülkiyete konu olan bölümleri, kat mülkiyeti kütüğünün ayrı sayfalarına kaydedilir.</a:t>
            </a:r>
          </a:p>
        </p:txBody>
      </p:sp>
    </p:spTree>
    <p:extLst>
      <p:ext uri="{BB962C8B-B14F-4D97-AF65-F5344CB8AC3E}">
        <p14:creationId xmlns:p14="http://schemas.microsoft.com/office/powerpoint/2010/main" val="2808220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512341" y="708215"/>
            <a:ext cx="9869595" cy="7774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3600" b="1" dirty="0"/>
              <a:t>Sicillerin Elektronik Ortamda Tutulması</a:t>
            </a:r>
            <a:endParaRPr lang="tr-TR" sz="4800" b="1" dirty="0"/>
          </a:p>
        </p:txBody>
      </p:sp>
      <p:sp>
        <p:nvSpPr>
          <p:cNvPr id="7" name="Metin kutusu 6"/>
          <p:cNvSpPr txBox="1"/>
          <p:nvPr/>
        </p:nvSpPr>
        <p:spPr>
          <a:xfrm>
            <a:off x="512341" y="2256949"/>
            <a:ext cx="10669479" cy="1200329"/>
          </a:xfrm>
          <a:prstGeom prst="rect">
            <a:avLst/>
          </a:prstGeom>
          <a:noFill/>
        </p:spPr>
        <p:txBody>
          <a:bodyPr wrap="square" rtlCol="0">
            <a:spAutoFit/>
          </a:bodyPr>
          <a:lstStyle/>
          <a:p>
            <a:r>
              <a:rPr lang="tr-TR" sz="2400" dirty="0"/>
              <a:t>Tapu kayıtlarının elektronik ortamda tutulması hâlinde, ana ve yardımcı siciller </a:t>
            </a:r>
            <a:r>
              <a:rPr lang="tr-TR" sz="2400" b="1" dirty="0"/>
              <a:t>TAKBİS </a:t>
            </a:r>
            <a:r>
              <a:rPr lang="tr-TR" sz="2400" dirty="0"/>
              <a:t>(</a:t>
            </a:r>
            <a:r>
              <a:rPr lang="tr-TR" sz="2400" i="1" dirty="0"/>
              <a:t>Tapu ve Kadastro Bilgi Sistemi</a:t>
            </a:r>
            <a:r>
              <a:rPr lang="tr-TR" sz="2400" dirty="0"/>
              <a:t>) içerisinde saklanır ve yönetilir.</a:t>
            </a:r>
          </a:p>
        </p:txBody>
      </p:sp>
      <p:sp>
        <p:nvSpPr>
          <p:cNvPr id="10" name="Metin kutusu 9"/>
          <p:cNvSpPr txBox="1"/>
          <p:nvPr/>
        </p:nvSpPr>
        <p:spPr>
          <a:xfrm>
            <a:off x="512340" y="4122739"/>
            <a:ext cx="11339349" cy="461665"/>
          </a:xfrm>
          <a:prstGeom prst="rect">
            <a:avLst/>
          </a:prstGeom>
          <a:noFill/>
        </p:spPr>
        <p:txBody>
          <a:bodyPr wrap="square" rtlCol="0">
            <a:spAutoFit/>
          </a:bodyPr>
          <a:lstStyle/>
          <a:p>
            <a:r>
              <a:rPr lang="tr-TR" sz="2400" b="1" dirty="0"/>
              <a:t>TAKBİS Tanıtım Videosu: </a:t>
            </a:r>
            <a:r>
              <a:rPr lang="tr-TR" b="1" dirty="0"/>
              <a:t>https://www.youtube.com/watch?v=AF87Ik1jNWE</a:t>
            </a:r>
            <a:endParaRPr lang="tr-TR" sz="2400" dirty="0"/>
          </a:p>
        </p:txBody>
      </p:sp>
      <p:sp>
        <p:nvSpPr>
          <p:cNvPr id="3" name="Dikdörtgen 2"/>
          <p:cNvSpPr/>
          <p:nvPr/>
        </p:nvSpPr>
        <p:spPr>
          <a:xfrm>
            <a:off x="4081186" y="4647006"/>
            <a:ext cx="5751896" cy="369332"/>
          </a:xfrm>
          <a:prstGeom prst="rect">
            <a:avLst/>
          </a:prstGeom>
        </p:spPr>
        <p:txBody>
          <a:bodyPr wrap="none">
            <a:spAutoFit/>
          </a:bodyPr>
          <a:lstStyle/>
          <a:p>
            <a:r>
              <a:rPr lang="tr-TR" dirty="0"/>
              <a:t>https://www.youtube.com/watch?v=hPHB_xGLftk</a:t>
            </a:r>
          </a:p>
        </p:txBody>
      </p:sp>
    </p:spTree>
    <p:extLst>
      <p:ext uri="{BB962C8B-B14F-4D97-AF65-F5344CB8AC3E}">
        <p14:creationId xmlns:p14="http://schemas.microsoft.com/office/powerpoint/2010/main" val="150281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2"/>
          <p:cNvSpPr txBox="1">
            <a:spLocks/>
          </p:cNvSpPr>
          <p:nvPr/>
        </p:nvSpPr>
        <p:spPr>
          <a:xfrm>
            <a:off x="512341" y="708215"/>
            <a:ext cx="9869595" cy="7774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3600" b="1" dirty="0"/>
              <a:t>İstem</a:t>
            </a:r>
            <a:endParaRPr lang="tr-TR" sz="4800" b="1" dirty="0"/>
          </a:p>
        </p:txBody>
      </p:sp>
      <p:sp>
        <p:nvSpPr>
          <p:cNvPr id="7" name="Metin kutusu 6"/>
          <p:cNvSpPr txBox="1"/>
          <p:nvPr/>
        </p:nvSpPr>
        <p:spPr>
          <a:xfrm>
            <a:off x="512341" y="2256949"/>
            <a:ext cx="10669479" cy="830997"/>
          </a:xfrm>
          <a:prstGeom prst="rect">
            <a:avLst/>
          </a:prstGeom>
          <a:noFill/>
        </p:spPr>
        <p:txBody>
          <a:bodyPr wrap="square" rtlCol="0">
            <a:spAutoFit/>
          </a:bodyPr>
          <a:lstStyle/>
          <a:p>
            <a:r>
              <a:rPr lang="tr-TR" sz="2400" dirty="0"/>
              <a:t>Kanunlarda veya bu Tüzükte belirlenen istisnalar dışında, </a:t>
            </a:r>
            <a:r>
              <a:rPr lang="tr-TR" sz="2400" b="1" u="sng" dirty="0"/>
              <a:t>yazılı istem </a:t>
            </a:r>
            <a:r>
              <a:rPr lang="tr-TR" sz="2400" dirty="0"/>
              <a:t>olmadıkça tapu sicili üzerinde işlem yapılamaz</a:t>
            </a:r>
          </a:p>
        </p:txBody>
      </p:sp>
      <p:sp>
        <p:nvSpPr>
          <p:cNvPr id="3" name="Dikdörtgen 2"/>
          <p:cNvSpPr/>
          <p:nvPr/>
        </p:nvSpPr>
        <p:spPr>
          <a:xfrm>
            <a:off x="4886361" y="3475154"/>
            <a:ext cx="1505540" cy="523220"/>
          </a:xfrm>
          <a:prstGeom prst="rect">
            <a:avLst/>
          </a:prstGeom>
        </p:spPr>
        <p:txBody>
          <a:bodyPr wrap="none">
            <a:spAutoFit/>
          </a:bodyPr>
          <a:lstStyle/>
          <a:p>
            <a:r>
              <a:rPr lang="tr-TR" sz="2800" b="1" dirty="0"/>
              <a:t>Dilekçe</a:t>
            </a:r>
          </a:p>
        </p:txBody>
      </p:sp>
      <p:sp>
        <p:nvSpPr>
          <p:cNvPr id="2" name="Dikdörtgen 1"/>
          <p:cNvSpPr/>
          <p:nvPr/>
        </p:nvSpPr>
        <p:spPr>
          <a:xfrm>
            <a:off x="512341" y="4559982"/>
            <a:ext cx="11197306" cy="923330"/>
          </a:xfrm>
          <a:prstGeom prst="rect">
            <a:avLst/>
          </a:prstGeom>
        </p:spPr>
        <p:txBody>
          <a:bodyPr wrap="square">
            <a:spAutoFit/>
          </a:bodyPr>
          <a:lstStyle/>
          <a:p>
            <a:r>
              <a:rPr lang="tr-TR" dirty="0"/>
              <a:t>Tapu sicilinde yapılacak haciz dahil her türlü kayıt sorgulaması istemlerinde, Türkiye Cumhuriyeti kimlik numarası veya taşınmazın </a:t>
            </a:r>
            <a:r>
              <a:rPr lang="tr-TR" b="1" u="sng" dirty="0"/>
              <a:t>ada ve parsel numarasının belirtilmesi zorunludur</a:t>
            </a:r>
            <a:r>
              <a:rPr lang="tr-TR" dirty="0"/>
              <a:t>. Aksi hâlde istem reddedilir.</a:t>
            </a:r>
          </a:p>
        </p:txBody>
      </p:sp>
    </p:spTree>
    <p:extLst>
      <p:ext uri="{BB962C8B-B14F-4D97-AF65-F5344CB8AC3E}">
        <p14:creationId xmlns:p14="http://schemas.microsoft.com/office/powerpoint/2010/main" val="10823344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TM02836342[[fn=İyon]]</Template>
  <TotalTime>637</TotalTime>
  <Words>379</Words>
  <Application>Microsoft Office PowerPoint</Application>
  <PresentationFormat>Geniş ekran</PresentationFormat>
  <Paragraphs>48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İyon</vt:lpstr>
      <vt:lpstr>TAPU SİCİLİ TÜZÜĞÜ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TAPU SİCİLİ TÜZÜĞÜ </dc:title>
  <dc:creator>HEM</dc:creator>
  <cp:lastModifiedBy>HEM</cp:lastModifiedBy>
  <cp:revision>25</cp:revision>
  <dcterms:created xsi:type="dcterms:W3CDTF">2025-11-11T10:02:43Z</dcterms:created>
  <dcterms:modified xsi:type="dcterms:W3CDTF">2025-11-12T13:37:37Z</dcterms:modified>
</cp:coreProperties>
</file>